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3" r:id="rId3"/>
    <p:sldId id="274" r:id="rId4"/>
    <p:sldId id="275" r:id="rId5"/>
    <p:sldId id="276" r:id="rId6"/>
    <p:sldId id="257" r:id="rId7"/>
    <p:sldId id="267" r:id="rId8"/>
    <p:sldId id="268" r:id="rId9"/>
    <p:sldId id="259" r:id="rId10"/>
    <p:sldId id="269" r:id="rId11"/>
    <p:sldId id="270" r:id="rId12"/>
    <p:sldId id="262" r:id="rId13"/>
    <p:sldId id="271" r:id="rId14"/>
    <p:sldId id="272" r:id="rId15"/>
    <p:sldId id="277" r:id="rId16"/>
    <p:sldId id="279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B2FD4-46DE-4E1B-B261-FA1CFAA6C7FA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6E47DA-8FA2-4B48-AD68-C8AFABE325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342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0E79-9346-426C-BC17-C5F32DA725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B8E727D-81BE-400D-AD72-94895F12F01D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0E79-9346-426C-BC17-C5F32DA725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817895" y="6508750"/>
            <a:ext cx="23261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C60E79-9346-426C-BC17-C5F32DA725AD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B8E727D-81BE-400D-AD72-94895F12F01D}" type="datetimeFigureOut">
              <a:rPr lang="en-US" smtClean="0"/>
              <a:pPr/>
              <a:t>10/9/2018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60E79-9346-426C-BC17-C5F32DA725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60E79-9346-426C-BC17-C5F32DA725A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8575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4" r:id="rId3"/>
    <p:sldLayoutId id="2147483655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Defining Your Mission</a:t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Write your three most meaningful, purposeful and exciting verbs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159000" y="2662238"/>
            <a:ext cx="5259388" cy="19364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sz="2400" b="1" dirty="0">
                <a:solidFill>
                  <a:srgbClr val="009999"/>
                </a:solidFill>
                <a:effectLst/>
                <a:latin typeface="Arial" pitchFamily="34" charset="0"/>
                <a:cs typeface="Arial" pitchFamily="34" charset="0"/>
              </a:rPr>
              <a:t>1.</a:t>
            </a:r>
            <a:r>
              <a:rPr lang="en-US" sz="2400" b="1" dirty="0">
                <a:effectLst/>
                <a:latin typeface="Arial" pitchFamily="34" charset="0"/>
                <a:cs typeface="Arial" pitchFamily="34" charset="0"/>
              </a:rPr>
              <a:t>_________________,</a:t>
            </a:r>
          </a:p>
          <a:p>
            <a:endParaRPr lang="en-US" sz="2400" b="1" dirty="0">
              <a:effectLst/>
              <a:latin typeface="Arial" pitchFamily="34" charset="0"/>
              <a:cs typeface="Arial" pitchFamily="34" charset="0"/>
            </a:endParaRPr>
          </a:p>
          <a:p>
            <a:r>
              <a:rPr lang="en-US" sz="2400" b="1" dirty="0">
                <a:solidFill>
                  <a:srgbClr val="009999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dirty="0" smtClean="0">
                <a:solidFill>
                  <a:srgbClr val="009999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dirty="0" smtClean="0">
                <a:effectLst/>
                <a:latin typeface="Arial" pitchFamily="34" charset="0"/>
                <a:cs typeface="Arial" pitchFamily="34" charset="0"/>
              </a:rPr>
              <a:t>_________________,</a:t>
            </a:r>
            <a:r>
              <a:rPr lang="en-US" sz="2400" b="1" i="1" dirty="0" smtClean="0">
                <a:effectLst/>
                <a:latin typeface="Arial" pitchFamily="34" charset="0"/>
                <a:cs typeface="Arial" pitchFamily="34" charset="0"/>
              </a:rPr>
              <a:t> and</a:t>
            </a:r>
          </a:p>
          <a:p>
            <a:endParaRPr lang="en-US" sz="2400" b="1" dirty="0">
              <a:effectLst/>
              <a:latin typeface="Arial" pitchFamily="34" charset="0"/>
              <a:cs typeface="Arial" pitchFamily="34" charset="0"/>
            </a:endParaRPr>
          </a:p>
          <a:p>
            <a:r>
              <a:rPr lang="en-US" sz="2400" b="1" dirty="0">
                <a:solidFill>
                  <a:srgbClr val="009999"/>
                </a:solidFill>
                <a:effectLst/>
                <a:latin typeface="Arial" pitchFamily="34" charset="0"/>
                <a:cs typeface="Arial" pitchFamily="34" charset="0"/>
              </a:rPr>
              <a:t>3</a:t>
            </a:r>
            <a:r>
              <a:rPr lang="en-US" sz="2400" b="1" dirty="0" smtClean="0">
                <a:solidFill>
                  <a:srgbClr val="009999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dirty="0" smtClean="0">
                <a:effectLst/>
                <a:latin typeface="Arial" pitchFamily="34" charset="0"/>
                <a:cs typeface="Arial" pitchFamily="34" charset="0"/>
              </a:rPr>
              <a:t>_________________.</a:t>
            </a:r>
            <a:endParaRPr lang="en-US" sz="2400" b="1" dirty="0"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Core Value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5800" y="1371600"/>
            <a:ext cx="7831137" cy="424656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The essence of your person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The characteristic deep within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The heart of who you are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What you center your life around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Choose three core values – examples on next page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198120"/>
          <a:ext cx="8458199" cy="65836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34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2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7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04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sz="1000" b="0" dirty="0" smtClean="0"/>
                        <a:t>Accomplishment</a:t>
                      </a:r>
                      <a:endParaRPr lang="en-US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smtClean="0"/>
                        <a:t>Discovery</a:t>
                      </a:r>
                      <a:endParaRPr lang="en-US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smtClean="0"/>
                        <a:t>Hope</a:t>
                      </a:r>
                      <a:endParaRPr lang="en-US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smtClean="0"/>
                        <a:t>Performance</a:t>
                      </a:r>
                      <a:endParaRPr lang="en-US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smtClean="0"/>
                        <a:t>Risk-taking</a:t>
                      </a:r>
                      <a:endParaRPr lang="en-US" sz="1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Accountability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smtClean="0"/>
                        <a:t>Diversity</a:t>
                      </a:r>
                      <a:endParaRPr lang="en-US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Humor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Persistence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Rootedness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Accuracy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Education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smtClean="0"/>
                        <a:t>Inclusiveness</a:t>
                      </a:r>
                      <a:endParaRPr lang="en-US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 smtClean="0"/>
                        <a:t>Personal Growth</a:t>
                      </a:r>
                      <a:endParaRPr lang="en-US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Safety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Achievement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Efficiency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Influence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Philosophy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Satisfying Others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Adventure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Empowerment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Inner Peace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Pioneer Spirit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Security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Aspiration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Equality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Innovation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Pleasure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Selflessness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Attitude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Excellence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Improvement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Popularity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Self-reliance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Authenticity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Expression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Integrity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Positive Attitude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Seriousness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Authority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Fairness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Intuition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Power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Service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Autonomy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Faith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Involvement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Practicality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Sexuality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Beauty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Fame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Joy &amp; Delight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Preservation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Simplicity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Challenge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Family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Justice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Prestige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Sincerity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Change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Fitness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Knowledge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Pride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Stability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Commitment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Freedom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Learning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Privacy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Status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Communication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Free Will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Leisure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Prosperity/wealth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Strength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Community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Fun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Love-Romance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Punctuality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Style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Competence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Generosity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Love-Care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Purity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Success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Competition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Giving/Charity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Love-Concern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Quality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Timeliness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Concern</a:t>
                      </a:r>
                      <a:r>
                        <a:rPr lang="en-US" sz="1000" baseline="0" dirty="0" smtClean="0"/>
                        <a:t> for Others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Goodness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Loyalty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Rationality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Tolerance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Conformity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Gratitude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Mobility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Recognition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Tradition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Conviction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Hard Work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Money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Reliability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Tranquility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Cooperation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Harmony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Nurturing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Religion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Trust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Creativity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Health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Openness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Resourcefulness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Truth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Decisiveness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Helpfulness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Optimism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Respect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Variety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Democracy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Heritage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Patriotism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Responsibility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Well-being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Determination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Honesty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Peace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Responsiveness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Wisdom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Discipline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Honor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Perfection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Results-oriented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What are your most important Core Values . . .</a:t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The ones you center your life around?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159000" y="2662238"/>
            <a:ext cx="5259388" cy="19364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sz="2400" b="1" dirty="0">
                <a:effectLst/>
                <a:latin typeface="Arial" pitchFamily="34" charset="0"/>
                <a:cs typeface="Arial" pitchFamily="34" charset="0"/>
              </a:rPr>
              <a:t>1._________________,</a:t>
            </a:r>
          </a:p>
          <a:p>
            <a:endParaRPr lang="en-US" sz="2400" b="1" dirty="0">
              <a:effectLst/>
              <a:latin typeface="Arial" pitchFamily="34" charset="0"/>
              <a:cs typeface="Arial" pitchFamily="34" charset="0"/>
            </a:endParaRPr>
          </a:p>
          <a:p>
            <a:r>
              <a:rPr lang="en-US" sz="2400" b="1" dirty="0"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dirty="0" smtClean="0">
                <a:effectLst/>
                <a:latin typeface="Arial" pitchFamily="34" charset="0"/>
                <a:cs typeface="Arial" pitchFamily="34" charset="0"/>
              </a:rPr>
              <a:t>._________________,</a:t>
            </a:r>
            <a:r>
              <a:rPr lang="en-US" sz="2400" b="1" i="1" dirty="0" smtClean="0">
                <a:effectLst/>
                <a:latin typeface="Arial" pitchFamily="34" charset="0"/>
                <a:cs typeface="Arial" pitchFamily="34" charset="0"/>
              </a:rPr>
              <a:t> and</a:t>
            </a:r>
          </a:p>
          <a:p>
            <a:endParaRPr lang="en-US" sz="2400" b="1" dirty="0">
              <a:effectLst/>
              <a:latin typeface="Arial" pitchFamily="34" charset="0"/>
              <a:cs typeface="Arial" pitchFamily="34" charset="0"/>
            </a:endParaRPr>
          </a:p>
          <a:p>
            <a:r>
              <a:rPr lang="en-US" sz="2400" b="1" dirty="0">
                <a:effectLst/>
                <a:latin typeface="Arial" pitchFamily="34" charset="0"/>
                <a:cs typeface="Arial" pitchFamily="34" charset="0"/>
              </a:rPr>
              <a:t>3</a:t>
            </a:r>
            <a:r>
              <a:rPr lang="en-US" sz="2400" b="1" dirty="0" smtClean="0">
                <a:effectLst/>
                <a:latin typeface="Arial" pitchFamily="34" charset="0"/>
                <a:cs typeface="Arial" pitchFamily="34" charset="0"/>
              </a:rPr>
              <a:t>._________________.</a:t>
            </a:r>
            <a:endParaRPr lang="en-US" sz="2400" b="1" dirty="0"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7200" y="1295400"/>
            <a:ext cx="8370888" cy="1628651"/>
          </a:xfrm>
          <a:prstGeom prst="rect">
            <a:avLst/>
          </a:prstGeom>
          <a:noFill/>
          <a:ln w="12700">
            <a:solidFill>
              <a:schemeClr val="bg1">
                <a:lumMod val="95000"/>
              </a:schemeClr>
            </a:solidFill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defTabSz="576263"/>
            <a:endParaRPr lang="en-US" sz="2000" b="1" dirty="0" smtClean="0">
              <a:effectLst/>
              <a:latin typeface="Arial" pitchFamily="34" charset="0"/>
              <a:cs typeface="Arial" pitchFamily="34" charset="0"/>
            </a:endParaRPr>
          </a:p>
          <a:p>
            <a:pPr defTabSz="576263"/>
            <a:r>
              <a:rPr lang="en-US" sz="2000" b="1" dirty="0" smtClean="0">
                <a:effectLst/>
                <a:latin typeface="Arial" pitchFamily="34" charset="0"/>
                <a:cs typeface="Arial" pitchFamily="34" charset="0"/>
              </a:rPr>
              <a:t>To </a:t>
            </a:r>
            <a:r>
              <a:rPr lang="en-US" sz="2000" b="1" dirty="0">
                <a:effectLst/>
                <a:latin typeface="Arial" pitchFamily="34" charset="0"/>
                <a:cs typeface="Arial" pitchFamily="34" charset="0"/>
              </a:rPr>
              <a:t>____________, ____________, and	</a:t>
            </a:r>
            <a:r>
              <a:rPr lang="en-US" sz="2000" b="1" dirty="0" smtClean="0">
                <a:effectLst/>
                <a:latin typeface="Arial" pitchFamily="34" charset="0"/>
                <a:cs typeface="Arial" pitchFamily="34" charset="0"/>
              </a:rPr>
              <a:t> ____________ </a:t>
            </a:r>
          </a:p>
          <a:p>
            <a:pPr defTabSz="576263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         verb                  verb                             verb</a:t>
            </a:r>
          </a:p>
          <a:p>
            <a:pPr algn="ctr" defTabSz="576263"/>
            <a:r>
              <a:rPr lang="en-US" sz="2000" b="1" dirty="0" smtClean="0">
                <a:effectLst/>
                <a:latin typeface="Arial" pitchFamily="34" charset="0"/>
                <a:cs typeface="Arial" pitchFamily="34" charset="0"/>
              </a:rPr>
              <a:t>_________</a:t>
            </a:r>
          </a:p>
          <a:p>
            <a:pPr algn="ctr" defTabSz="576263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 Core Value</a:t>
            </a:r>
            <a:r>
              <a:rPr lang="en-US" sz="2000" b="1" dirty="0" smtClean="0">
                <a:effectLst/>
                <a:latin typeface="Arial" pitchFamily="34" charset="0"/>
                <a:cs typeface="Arial" pitchFamily="34" charset="0"/>
              </a:rPr>
              <a:t>	</a:t>
            </a:r>
            <a:endParaRPr lang="en-US" sz="20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953000"/>
            <a:ext cx="8381999" cy="1015663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 combination of the verbs and core values that demonstrates your passion, can serve as your compass, and will inspire you to greatness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57200" y="3276600"/>
            <a:ext cx="8370888" cy="1320874"/>
          </a:xfrm>
          <a:prstGeom prst="rect">
            <a:avLst/>
          </a:prstGeom>
          <a:noFill/>
          <a:ln w="12700">
            <a:solidFill>
              <a:schemeClr val="bg1">
                <a:lumMod val="95000"/>
              </a:schemeClr>
            </a:solidFill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defTabSz="576263"/>
            <a:endParaRPr lang="en-US" sz="2000" b="1" dirty="0" smtClean="0">
              <a:effectLst/>
              <a:latin typeface="Arial" pitchFamily="34" charset="0"/>
              <a:cs typeface="Arial" pitchFamily="34" charset="0"/>
            </a:endParaRPr>
          </a:p>
          <a:p>
            <a:pPr defTabSz="576263"/>
            <a:r>
              <a:rPr lang="en-US" sz="2000" b="1" dirty="0" smtClean="0">
                <a:effectLst/>
                <a:latin typeface="Arial" pitchFamily="34" charset="0"/>
                <a:cs typeface="Arial" pitchFamily="34" charset="0"/>
              </a:rPr>
              <a:t>To </a:t>
            </a:r>
            <a:r>
              <a:rPr lang="en-US" sz="2000" b="1" dirty="0">
                <a:effectLst/>
                <a:latin typeface="Arial" pitchFamily="34" charset="0"/>
                <a:cs typeface="Arial" pitchFamily="34" charset="0"/>
              </a:rPr>
              <a:t>____________, ____________, and	</a:t>
            </a:r>
            <a:r>
              <a:rPr lang="en-US" sz="2000" b="1" dirty="0" smtClean="0">
                <a:effectLst/>
                <a:latin typeface="Arial" pitchFamily="34" charset="0"/>
                <a:cs typeface="Arial" pitchFamily="34" charset="0"/>
              </a:rPr>
              <a:t> ____________  ___________ </a:t>
            </a:r>
          </a:p>
          <a:p>
            <a:pPr defTabSz="576263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         verb                Core Value                     verb           Core Value</a:t>
            </a:r>
          </a:p>
          <a:p>
            <a:pPr algn="ctr" defTabSz="576263"/>
            <a:r>
              <a:rPr lang="en-US" sz="2000" b="1" dirty="0" smtClean="0">
                <a:effectLst/>
                <a:latin typeface="Arial" pitchFamily="34" charset="0"/>
                <a:cs typeface="Arial" pitchFamily="34" charset="0"/>
              </a:rPr>
              <a:t>	</a:t>
            </a:r>
            <a:endParaRPr lang="en-US" sz="20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title"/>
          </p:nvPr>
        </p:nvSpPr>
        <p:spPr>
          <a:xfrm>
            <a:off x="650875" y="61913"/>
            <a:ext cx="7772400" cy="1584325"/>
          </a:xfrm>
          <a:noFill/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Combining your verbs and your core values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67200" y="2876490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OR</a:t>
            </a:r>
            <a:endParaRPr lang="en-US" sz="2000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4267200" y="4572000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OR</a:t>
            </a:r>
            <a:endParaRPr lang="en-US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What will you do differently to live your Mission?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5800" y="1371600"/>
            <a:ext cx="7831137" cy="424656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How will you choose to spend your time?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What relationships will you encourage and develop?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How will you develop yourself?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9999"/>
              </a:buClr>
              <a:buFont typeface="Arial" pitchFamily="34" charset="0"/>
              <a:buChar char="●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What habits do you need to change?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33400" y="1562100"/>
          <a:ext cx="4038600" cy="24002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Work</a:t>
                      </a:r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121920" marR="121920" marT="34290" marB="3429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I need to do more :</a:t>
                      </a:r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</a:t>
                      </a:r>
                      <a:r>
                        <a:rPr lang="en-US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need to do less: </a:t>
                      </a: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</a:t>
                      </a:r>
                    </a:p>
                    <a:p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</a:t>
                      </a: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</a:t>
                      </a:r>
                    </a:p>
                    <a:p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</a:t>
                      </a: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3.</a:t>
                      </a:r>
                    </a:p>
                    <a:p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3.</a:t>
                      </a: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228600"/>
            <a:ext cx="8077200" cy="64633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My Mission is to</a:t>
            </a:r>
          </a:p>
          <a:p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800600" y="1562100"/>
          <a:ext cx="4038600" cy="24002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How I spend my time</a:t>
                      </a:r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121920" marR="121920" marT="34290" marB="3429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Start</a:t>
                      </a:r>
                      <a:r>
                        <a:rPr lang="en-US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or Continue</a:t>
                      </a:r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Stop</a:t>
                      </a: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</a:t>
                      </a:r>
                    </a:p>
                    <a:p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</a:t>
                      </a: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</a:t>
                      </a:r>
                    </a:p>
                    <a:p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</a:t>
                      </a: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3.</a:t>
                      </a:r>
                    </a:p>
                    <a:p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3.</a:t>
                      </a: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4076700"/>
          <a:ext cx="4038600" cy="24002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Relationships</a:t>
                      </a:r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121920" marR="121920" marT="34290" marB="3429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Grow</a:t>
                      </a:r>
                      <a:r>
                        <a:rPr lang="en-US" sz="1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or Develop</a:t>
                      </a:r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Let</a:t>
                      </a:r>
                      <a:r>
                        <a:rPr lang="en-US" sz="1400" baseline="0" dirty="0" smtClean="0"/>
                        <a:t> go</a:t>
                      </a: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</a:t>
                      </a:r>
                    </a:p>
                    <a:p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</a:t>
                      </a: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</a:t>
                      </a:r>
                    </a:p>
                    <a:p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</a:t>
                      </a: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3.</a:t>
                      </a:r>
                    </a:p>
                    <a:p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3.</a:t>
                      </a: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800600" y="4076700"/>
          <a:ext cx="4038600" cy="24002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Habits</a:t>
                      </a:r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121920" marR="121920" marT="34290" marB="3429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Start or Continue</a:t>
                      </a:r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Stop</a:t>
                      </a: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</a:t>
                      </a:r>
                    </a:p>
                    <a:p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</a:t>
                      </a: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</a:t>
                      </a:r>
                    </a:p>
                    <a:p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</a:t>
                      </a: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smtClean="0"/>
                        <a:t>3.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3.</a:t>
                      </a:r>
                      <a:endParaRPr lang="en-US" sz="1400" dirty="0"/>
                    </a:p>
                  </a:txBody>
                  <a:tcPr marL="121920" marR="12192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561202"/>
            <a:ext cx="80772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What must I do differently to live my mission?</a:t>
            </a:r>
          </a:p>
          <a:p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Resources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5800" y="1371600"/>
            <a:ext cx="7831137" cy="424656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>
              <a:spcBef>
                <a:spcPct val="20000"/>
              </a:spcBef>
              <a:buClr>
                <a:srgbClr val="009999"/>
              </a:buClr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Jones, Laurie Beth,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The Path: Creating your Mission Statement for Work and Life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(New York: Hyperion, 1996)</a:t>
            </a:r>
          </a:p>
          <a:p>
            <a:pPr>
              <a:spcBef>
                <a:spcPct val="20000"/>
              </a:spcBef>
              <a:buClr>
                <a:srgbClr val="009999"/>
              </a:buClr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20000"/>
              </a:spcBef>
              <a:buClr>
                <a:srgbClr val="009999"/>
              </a:buClr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Leider, Richard J.,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The Power of Purpose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(San Francisco: Berrett-Koehler, 1997, 2004)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tabLst/>
              <a:defRPr/>
            </a:pPr>
            <a:endParaRPr kumimoji="0" lang="en-US" sz="1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Loehr, Jim and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Tony Schwartz,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The Power of Full Engagement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(New York: The Free Press, 2005).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tabLst/>
              <a:defRPr/>
            </a:pPr>
            <a:endParaRPr kumimoji="0" lang="en-US" sz="1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Pink, Daniel H., Drive, </a:t>
            </a:r>
            <a:r>
              <a:rPr kumimoji="0" lang="en-US" sz="2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The Surprising Truth about What Motivates Us”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(New York: Riverhead Books, 2009)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Why do we need a Mission?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371600"/>
            <a:ext cx="8229600" cy="4724400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168275" marR="0" lvl="0" indent="-168275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“ One cannot lead a life that is truly excellent without feeling that one belongs to something greater and more permanent than oneself.”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			</a:t>
            </a:r>
          </a:p>
          <a:p>
            <a:pPr marL="168275" marR="0" lvl="0" indent="-168275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tabLst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Mihaly Csikszentmihalyi, Author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			</a:t>
            </a:r>
          </a:p>
          <a:p>
            <a:pPr marL="168275" marR="0" lvl="0" indent="-168275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“Finding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Flow: The Psychology of Engagement with Everyday Life”</a:t>
            </a:r>
          </a:p>
          <a:p>
            <a:pPr marL="168275" marR="0" lvl="0" indent="-168275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tabLst/>
              <a:defRPr/>
            </a:pPr>
            <a:endParaRPr kumimoji="0" lang="en-US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000500" lvl="8" indent="-342900">
              <a:spcBef>
                <a:spcPct val="20000"/>
              </a:spcBef>
              <a:buClr>
                <a:srgbClr val="009999"/>
              </a:buClr>
            </a:pPr>
            <a:endParaRPr kumimoji="0" lang="en-US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168275" marR="0" lvl="0" indent="-168275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“Purpose becomes a more powerful and enduring </a:t>
            </a:r>
            <a:r>
              <a:rPr kumimoji="0" lang="en-US" sz="240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source of energy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in our lives in three ways: when its source moves from negative to positive, external to internal, and self to others.”</a:t>
            </a:r>
          </a:p>
          <a:p>
            <a:pPr marR="0" lvl="0" algn="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09999"/>
              </a:buClr>
              <a:buSzTx/>
              <a:tabLst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		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Jim Loehr and Tony Schwartz, Authors</a:t>
            </a:r>
          </a:p>
          <a:p>
            <a:pPr marR="0" lvl="0" algn="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009999"/>
              </a:buClr>
              <a:buSzTx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				“The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Power of Full Engagement”</a:t>
            </a:r>
            <a:endParaRPr kumimoji="0" lang="en-US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Ask yourself these questions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09600" y="1371600"/>
            <a:ext cx="8262937" cy="4191000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619125" marR="0" lvl="0" indent="-619125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9125" marR="0" lvl="0" indent="-619125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On a scale of 1 -10:</a:t>
            </a:r>
          </a:p>
          <a:p>
            <a:pPr marL="619125" marR="0" lvl="0" indent="-619125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9125" marR="0" lvl="0" indent="-619125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1.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How excited are you to get to work in the morning?</a:t>
            </a:r>
            <a:b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</a:b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96875" marR="0" lvl="0" indent="-396875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2.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How much do you enjoy what you do for its own sake rather than what it gets you?</a:t>
            </a:r>
            <a:b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</a:b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96875" marR="0" lvl="0" indent="-396875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3.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How accountable do you hold yourself to a deeply held set of values?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Writing Your Personal Mission Statement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33400" y="1524000"/>
            <a:ext cx="8262937" cy="419100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60325" marR="0" lvl="0" indent="-60325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Goal: 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Write a Mission Statement that will clearly articulate your life’s purpose, will be compelling to you and others, and will serve as your compass for how you live your life</a:t>
            </a:r>
          </a:p>
          <a:p>
            <a:pPr marL="60325" marR="0" lvl="0" indent="-60325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619125" marR="0" lvl="0" indent="-619125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Wingdings" pitchFamily="2" charset="2"/>
              <a:buAutoNum type="arabicPeriod"/>
              <a:tabLst/>
              <a:defRPr/>
            </a:pPr>
            <a:r>
              <a:rPr lang="en-US" sz="2400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Review sample Mission statements</a:t>
            </a:r>
          </a:p>
          <a:p>
            <a:pPr marL="619125" marR="0" lvl="0" indent="-619125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SzTx/>
              <a:buFont typeface="Wingdings" pitchFamily="2" charset="2"/>
              <a:buAutoNum type="arabicPeriod"/>
              <a:tabLst/>
              <a:defRPr/>
            </a:pPr>
            <a:r>
              <a:rPr lang="en-US" sz="2400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Begin writing your Mission</a:t>
            </a:r>
          </a:p>
          <a:p>
            <a:pPr marL="1076325" lvl="1" indent="-619125">
              <a:lnSpc>
                <a:spcPct val="95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Select verbs that excite you</a:t>
            </a:r>
          </a:p>
          <a:p>
            <a:pPr marL="1076325" lvl="1" indent="-619125">
              <a:lnSpc>
                <a:spcPct val="95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Identify Core Values</a:t>
            </a:r>
          </a:p>
          <a:p>
            <a:pPr marL="1076325" lvl="1" indent="-619125">
              <a:lnSpc>
                <a:spcPct val="95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Bring these together in a short, concise, memorable Mission statement</a:t>
            </a:r>
          </a:p>
          <a:p>
            <a:pPr marL="457200" marR="0" lvl="0" indent="-45720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Identify one thing you will do differently to live your Mission</a:t>
            </a:r>
            <a:r>
              <a:rPr kumimoji="0" lang="en-US" sz="2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marR="0" lvl="0" indent="-45720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 startAt="3"/>
              <a:tabLst/>
              <a:defRPr/>
            </a:pPr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95000"/>
              </a:lnSpc>
              <a:spcBef>
                <a:spcPct val="20000"/>
              </a:spcBef>
              <a:buClr>
                <a:srgbClr val="009999"/>
              </a:buClr>
              <a:defRPr/>
            </a:pPr>
            <a:r>
              <a:rPr lang="en-US" sz="2000" b="1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Prior to class, please </a:t>
            </a:r>
            <a:r>
              <a:rPr lang="en-US" sz="20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complete</a:t>
            </a:r>
          </a:p>
          <a:p>
            <a:pPr algn="r">
              <a:lnSpc>
                <a:spcPct val="95000"/>
              </a:lnSpc>
              <a:spcBef>
                <a:spcPct val="20000"/>
              </a:spcBef>
              <a:buClr>
                <a:srgbClr val="009999"/>
              </a:buClr>
              <a:defRPr/>
            </a:pPr>
            <a:r>
              <a:rPr lang="en-US" sz="20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a DRAFT of a Mission Statement</a:t>
            </a:r>
            <a:r>
              <a:rPr lang="en-US" b="1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Stretch your thinking with these questions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09600" y="1371600"/>
            <a:ext cx="8262937" cy="4191000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619125" marR="0" lvl="0" indent="-619125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9125" marR="0" lvl="0" indent="-619125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Write your answers to these questions:</a:t>
            </a:r>
          </a:p>
          <a:p>
            <a:pPr marL="619125" marR="0" lvl="0" indent="-619125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Clr>
                <a:srgbClr val="009999"/>
              </a:buClr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What dreams have you always had that have not been realized?</a:t>
            </a:r>
          </a:p>
          <a:p>
            <a:pPr marL="457200" lvl="0" indent="-457200">
              <a:buAutoNum type="arabicPeriod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AutoNum type="arabicPeriod" startAt="2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What have you always wanted to do and have never </a:t>
            </a:r>
          </a:p>
          <a:p>
            <a:pPr marL="457200" lvl="0" indent="-457200">
              <a:buAutoNum type="arabicPeriod" startAt="2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AutoNum type="arabicPeriod" startAt="2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What do you feel passionate about in this world?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Example Mission Statements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716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marL="182880">
              <a:spcBef>
                <a:spcPts val="900"/>
              </a:spcBef>
              <a:buClr>
                <a:srgbClr val="009999"/>
              </a:buClr>
              <a:buFont typeface="Arial" pitchFamily="34" charset="0"/>
              <a:buChar char="●"/>
            </a:pPr>
            <a:r>
              <a:rPr lang="en-US" sz="2000" dirty="0" smtClean="0"/>
              <a:t>  To discover potential, create opportunities, and live on purpose</a:t>
            </a:r>
          </a:p>
          <a:p>
            <a:pPr marL="182880">
              <a:spcBef>
                <a:spcPts val="900"/>
              </a:spcBef>
              <a:buClr>
                <a:srgbClr val="009999"/>
              </a:buClr>
              <a:buFont typeface="Arial" pitchFamily="34" charset="0"/>
              <a:buChar char="●"/>
            </a:pPr>
            <a:r>
              <a:rPr lang="en-US" sz="2000" dirty="0" smtClean="0"/>
              <a:t>  To inspire, drive, and accomplish justice</a:t>
            </a:r>
          </a:p>
          <a:p>
            <a:pPr marL="182880">
              <a:spcBef>
                <a:spcPts val="900"/>
              </a:spcBef>
              <a:buClr>
                <a:srgbClr val="009999"/>
              </a:buClr>
              <a:buFont typeface="Arial" pitchFamily="34" charset="0"/>
              <a:buChar char="●"/>
            </a:pPr>
            <a:r>
              <a:rPr lang="en-US" sz="2000" dirty="0" smtClean="0"/>
              <a:t>  To sacrifice for, dream and appreciate love</a:t>
            </a:r>
          </a:p>
          <a:p>
            <a:pPr marL="182880">
              <a:spcBef>
                <a:spcPts val="900"/>
              </a:spcBef>
              <a:buClr>
                <a:srgbClr val="009999"/>
              </a:buClr>
              <a:buFont typeface="Arial" pitchFamily="34" charset="0"/>
              <a:buChar char="●"/>
            </a:pPr>
            <a:r>
              <a:rPr lang="en-US" sz="2000" dirty="0" smtClean="0"/>
              <a:t>  To create, connect, and inspire others in humility</a:t>
            </a:r>
          </a:p>
          <a:p>
            <a:pPr marL="182880">
              <a:spcBef>
                <a:spcPts val="900"/>
              </a:spcBef>
              <a:buClr>
                <a:srgbClr val="009999"/>
              </a:buClr>
              <a:buFont typeface="Arial" pitchFamily="34" charset="0"/>
              <a:buChar char="●"/>
            </a:pPr>
            <a:r>
              <a:rPr lang="en-US" sz="2000" dirty="0" smtClean="0"/>
              <a:t>  To support, safeguard, and worship trust</a:t>
            </a:r>
          </a:p>
          <a:p>
            <a:pPr marL="182880">
              <a:spcBef>
                <a:spcPts val="900"/>
              </a:spcBef>
              <a:buClr>
                <a:srgbClr val="009999"/>
              </a:buClr>
              <a:buFont typeface="Arial" pitchFamily="34" charset="0"/>
              <a:buChar char="●"/>
            </a:pPr>
            <a:r>
              <a:rPr lang="en-US" sz="2000" dirty="0" smtClean="0"/>
              <a:t>  To motivate, envision, and encourage integrity</a:t>
            </a:r>
          </a:p>
          <a:p>
            <a:pPr marL="182880">
              <a:spcBef>
                <a:spcPts val="900"/>
              </a:spcBef>
              <a:buClr>
                <a:srgbClr val="009999"/>
              </a:buClr>
              <a:buFont typeface="Arial" pitchFamily="34" charset="0"/>
              <a:buChar char="●"/>
            </a:pPr>
            <a:r>
              <a:rPr lang="en-US" sz="2000" dirty="0" smtClean="0"/>
              <a:t>  To inspire, dream, and surrender to wisdom</a:t>
            </a:r>
          </a:p>
          <a:p>
            <a:pPr marL="182880">
              <a:spcBef>
                <a:spcPts val="900"/>
              </a:spcBef>
              <a:buClr>
                <a:srgbClr val="009999"/>
              </a:buClr>
              <a:buFont typeface="Arial" pitchFamily="34" charset="0"/>
              <a:buChar char="●"/>
            </a:pPr>
            <a:r>
              <a:rPr lang="en-US" sz="2000" dirty="0" smtClean="0"/>
              <a:t>  To educate, lead, and heal through spirited service</a:t>
            </a:r>
          </a:p>
          <a:p>
            <a:pPr marL="182880">
              <a:spcBef>
                <a:spcPts val="900"/>
              </a:spcBef>
              <a:buClr>
                <a:srgbClr val="009999"/>
              </a:buClr>
              <a:buFont typeface="Arial" pitchFamily="34" charset="0"/>
              <a:buChar char="●"/>
            </a:pPr>
            <a:r>
              <a:rPr lang="en-US" sz="2000" dirty="0" smtClean="0"/>
              <a:t>  To inspire, mold, and motivate through integrity</a:t>
            </a:r>
          </a:p>
          <a:p>
            <a:pPr marL="182880">
              <a:spcBef>
                <a:spcPts val="900"/>
              </a:spcBef>
              <a:buClr>
                <a:srgbClr val="009999"/>
              </a:buClr>
              <a:buFont typeface="Arial" pitchFamily="34" charset="0"/>
              <a:buChar char="●"/>
            </a:pPr>
            <a:r>
              <a:rPr lang="en-US" sz="2000" dirty="0" smtClean="0"/>
              <a:t>  To communicate, educate, and foster others through service</a:t>
            </a:r>
          </a:p>
          <a:p>
            <a:pPr marL="1828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9999"/>
              </a:buClr>
              <a:buSzTx/>
              <a:buFont typeface="Arial" pitchFamily="34" charset="0"/>
              <a:buChar char="●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There are Three Elements to a Good</a:t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Mission Statement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09600" y="1981200"/>
            <a:ext cx="8262937" cy="2657475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619125" marR="0" lvl="0" indent="-619125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1.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Single sentence long</a:t>
            </a:r>
            <a:b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</a:b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9125" marR="0" lvl="0" indent="-619125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2.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Easily understood </a:t>
            </a:r>
            <a:b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</a:b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9125" marR="0" lvl="0" indent="-619125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3.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Recited </a:t>
            </a:r>
            <a:r>
              <a:rPr kumimoji="0" lang="en-US" sz="24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by memory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Four False Assumptions about Missions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06425" y="1716088"/>
            <a:ext cx="8304213" cy="4114800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744538" marR="0" lvl="0" indent="-744538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1.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“My job is my mission.”</a:t>
            </a:r>
          </a:p>
          <a:p>
            <a:pPr marL="744538" marR="0" lvl="0" indent="-744538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744538" marR="0" lvl="0" indent="-744538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2.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“My role is my mission.”</a:t>
            </a:r>
          </a:p>
          <a:p>
            <a:pPr marL="744538" marR="0" lvl="0" indent="-744538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744538" marR="0" lvl="0" indent="-744538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3.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“My ‘To-Do’ list is my mission.”</a:t>
            </a:r>
          </a:p>
          <a:p>
            <a:pPr marL="744538" marR="0" lvl="0" indent="-744538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744538" marR="0" lvl="0" indent="-744538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4.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“Missions must be grand or help a lot of people.”</a:t>
            </a:r>
          </a:p>
          <a:p>
            <a:pPr marL="744538" marR="0" lvl="0" indent="-744538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/>
              <a:t>Every mission requires action, and action words are verbs.  Circle 10 verbs that most excite you</a:t>
            </a:r>
            <a:endParaRPr lang="en-US" sz="2400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2113" y="1263352"/>
            <a:ext cx="1554162" cy="52834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accomplish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acquire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adopt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advance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affect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affirm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alleviate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amplify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appreciate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ascend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associate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believe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bestow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brighten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build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call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cause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choose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claim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collect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combine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command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communicate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compel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compete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773238" y="1257002"/>
            <a:ext cx="1338509" cy="52834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complete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compliment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compose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conceive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confirm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connect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consider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construct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contact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continue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counsel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create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decide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defend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delight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deliver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demonstrate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devise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direct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discover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discuss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distribute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draft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dream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drive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151188" y="1266527"/>
            <a:ext cx="1155767" cy="52834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educate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elect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embrace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encourage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endow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engage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engineer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enhance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enlighten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enlist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enliven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enlist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entertain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enthuse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envision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evaluate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excite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explore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express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extend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facilitate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finance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forgive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foster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franchise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292600" y="1268114"/>
            <a:ext cx="1144545" cy="52834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further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gather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generate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give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grant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heal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hold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host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identify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illuminate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implement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improve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improvise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inspire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integrate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involve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keep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know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labor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launch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lead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master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mature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measure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mediate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5545138" y="1268114"/>
            <a:ext cx="1155767" cy="52834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model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mold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motivate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move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negotiate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nurture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open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organize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participate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pass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perform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persuade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play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possess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practice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prepare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present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praise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produce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progress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promise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promote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provide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realize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receive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6697663" y="1253827"/>
            <a:ext cx="1115691" cy="52834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reclaim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reduce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refine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reflect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reform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regard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relate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relax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release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rely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remember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renew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resonate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respect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restore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return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revise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sacrifice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safeguard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satisfy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save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sell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serve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share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speak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7775575" y="1269702"/>
            <a:ext cx="1229505" cy="52834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stand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summon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support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surrender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sustain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take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tap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team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touch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trade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translate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travel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understand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uphold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use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utilize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validate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value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venture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verbalize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volunteer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work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worship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write</a:t>
            </a:r>
          </a:p>
          <a:p>
            <a:pPr>
              <a:lnSpc>
                <a:spcPct val="90000"/>
              </a:lnSpc>
            </a:pPr>
            <a:r>
              <a:rPr lang="en-US" sz="1500" b="1" dirty="0">
                <a:effectLst/>
                <a:latin typeface="Arial" pitchFamily="34" charset="0"/>
                <a:cs typeface="Arial" pitchFamily="34" charset="0"/>
              </a:rPr>
              <a:t>yield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2555</TotalTime>
  <Words>1038</Words>
  <Application>Microsoft Office PowerPoint</Application>
  <PresentationFormat>On-screen Show (4:3)</PresentationFormat>
  <Paragraphs>463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Office Theme</vt:lpstr>
      <vt:lpstr>Defining Your Mission </vt:lpstr>
      <vt:lpstr>Why do we need a Mission?</vt:lpstr>
      <vt:lpstr>Ask yourself these questions</vt:lpstr>
      <vt:lpstr>Writing Your Personal Mission Statement</vt:lpstr>
      <vt:lpstr>Stretch your thinking with these questions</vt:lpstr>
      <vt:lpstr>Example Mission Statements</vt:lpstr>
      <vt:lpstr>There are Three Elements to a Good  Mission Statement</vt:lpstr>
      <vt:lpstr>Four False Assumptions about Missions</vt:lpstr>
      <vt:lpstr>Every mission requires action, and action words are verbs.  Circle 10 verbs that most excite you</vt:lpstr>
      <vt:lpstr>Write your three most meaningful, purposeful and exciting verbs</vt:lpstr>
      <vt:lpstr>Core Value</vt:lpstr>
      <vt:lpstr>PowerPoint Presentation</vt:lpstr>
      <vt:lpstr>What are your most important Core Values . . . The ones you center your life around?</vt:lpstr>
      <vt:lpstr>Combining your verbs and your core values </vt:lpstr>
      <vt:lpstr>What will you do differently to live your Mission?</vt:lpstr>
      <vt:lpstr>PowerPoint Presentation</vt:lpstr>
      <vt:lpstr>Resources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Crippes, Jacob 2ndLt USMC USNA Annapolis</cp:lastModifiedBy>
  <cp:revision>20</cp:revision>
  <dcterms:created xsi:type="dcterms:W3CDTF">2011-03-14T15:47:42Z</dcterms:created>
  <dcterms:modified xsi:type="dcterms:W3CDTF">2018-10-09T18:57:31Z</dcterms:modified>
</cp:coreProperties>
</file>